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tif" ContentType="image/tiff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3004800" cy="97536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94240" y="519120"/>
            <a:ext cx="11215440" cy="18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69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Click to edit Master title style</a:t>
            </a:r>
            <a:endParaRPr b="0" lang="es-MX" sz="46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94240" y="2596320"/>
            <a:ext cx="11215440" cy="618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193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067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945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 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0FBA4DB-3EF5-4945-9600-4048D6F1BCB1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13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895680" y="519120"/>
            <a:ext cx="11215440" cy="18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69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Click to edit Master title style</a:t>
            </a:r>
            <a:endParaRPr b="0" lang="es-MX" sz="46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895680" y="2391120"/>
            <a:ext cx="5500440" cy="1170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75240">
              <a:lnSpc>
                <a:spcPct val="90000"/>
              </a:lnSpc>
              <a:spcBef>
                <a:spcPts val="1066"/>
              </a:spcBef>
              <a:buNone/>
              <a:tabLst>
                <a:tab algn="l" pos="0"/>
              </a:tabLst>
            </a:pPr>
            <a:r>
              <a:rPr b="1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895680" y="3562920"/>
            <a:ext cx="5500440" cy="5239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193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067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945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583680" y="2391120"/>
            <a:ext cx="5527800" cy="1170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75240">
              <a:lnSpc>
                <a:spcPct val="90000"/>
              </a:lnSpc>
              <a:spcBef>
                <a:spcPts val="1066"/>
              </a:spcBef>
              <a:buNone/>
              <a:tabLst>
                <a:tab algn="l" pos="0"/>
              </a:tabLst>
            </a:pPr>
            <a:r>
              <a:rPr b="1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583680" y="3562920"/>
            <a:ext cx="5527800" cy="5239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193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067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945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dt" idx="19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ftr" idx="20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8"/>
          <p:cNvSpPr>
            <a:spLocks noGrp="1"/>
          </p:cNvSpPr>
          <p:nvPr>
            <p:ph type="sldNum" idx="21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B388361C-6893-4919-8C6C-02C4D70CA587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894240" y="519120"/>
            <a:ext cx="11215440" cy="18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69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Click to edit Master title style</a:t>
            </a:r>
            <a:endParaRPr b="0" lang="es-MX" sz="46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dt" idx="22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ftr" idx="23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sldNum" idx="24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4AE3D3FC-C10B-4641-820D-96AAA4EDADCC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dt" idx="25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ftr" idx="26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sldNum" idx="27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FFDF86C4-AECE-48BF-AE83-144DDF705CFB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95680" y="650160"/>
            <a:ext cx="4193280" cy="2274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42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Click to edit Master title style</a:t>
            </a:r>
            <a:endParaRPr b="0" lang="es-MX" sz="34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528880" y="1404360"/>
            <a:ext cx="6582600" cy="693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4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34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193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067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945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895680" y="2926080"/>
            <a:ext cx="4193280" cy="541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75240">
              <a:lnSpc>
                <a:spcPct val="90000"/>
              </a:lnSpc>
              <a:spcBef>
                <a:spcPts val="1066"/>
              </a:spcBef>
              <a:buNone/>
              <a:tabLst>
                <a:tab algn="l" pos="0"/>
              </a:tabLst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dt" idx="28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ftr" idx="29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sldNum" idx="30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DF91028-0EE5-4AD6-A76E-0CA4B29FAA97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95680" y="650160"/>
            <a:ext cx="4193280" cy="2274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42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Click to edit Master title style</a:t>
            </a:r>
            <a:endParaRPr b="0" lang="es-MX" sz="34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528880" y="1404360"/>
            <a:ext cx="6582600" cy="693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4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Pulse para editar el formato de texto del esquema</a:t>
            </a:r>
            <a:endParaRPr b="0" lang="es-MX" sz="34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4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 del esquema</a:t>
            </a:r>
            <a:endParaRPr b="0" lang="es-MX" sz="34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4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 del esquema</a:t>
            </a:r>
            <a:endParaRPr b="0" lang="es-MX" sz="34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4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 del esquema</a:t>
            </a:r>
            <a:endParaRPr b="0" lang="es-MX" sz="34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4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Quinto nivel del esquema</a:t>
            </a:r>
            <a:endParaRPr b="0" lang="es-MX" sz="34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4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Sexto nivel del esquema</a:t>
            </a:r>
            <a:endParaRPr b="0" lang="es-MX" sz="34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4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Séptimo nivel del esquema</a:t>
            </a:r>
            <a:endParaRPr b="0" lang="es-MX" sz="34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895680" y="2926080"/>
            <a:ext cx="4193280" cy="541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75240">
              <a:lnSpc>
                <a:spcPct val="90000"/>
              </a:lnSpc>
              <a:spcBef>
                <a:spcPts val="1066"/>
              </a:spcBef>
              <a:buNone/>
              <a:tabLst>
                <a:tab algn="l" pos="0"/>
              </a:tabLst>
            </a:pPr>
            <a:r>
              <a:rPr b="0" lang="en-US" sz="17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17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dt" idx="31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5"/>
          <p:cNvSpPr>
            <a:spLocks noGrp="1"/>
          </p:cNvSpPr>
          <p:nvPr>
            <p:ph type="ftr" idx="32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6"/>
          <p:cNvSpPr>
            <a:spLocks noGrp="1"/>
          </p:cNvSpPr>
          <p:nvPr>
            <p:ph type="sldNum" idx="33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49A327F4-90BB-4FE1-91C1-2E47B2D6C810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625760" y="1596240"/>
            <a:ext cx="9752400" cy="33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6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Click to edit Master title style</a:t>
            </a:r>
            <a:endParaRPr b="0" lang="es-MX" sz="6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dt" idx="34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ftr" idx="35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sldNum" idx="36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D56FD62-632E-49BC-9117-1BF6027A4192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50160" y="2282040"/>
            <a:ext cx="11702880" cy="565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Pulse para editar el formato de texto del esquema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 del esquema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 del esquema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 del esquema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Quinto nivel del esquema</a:t>
            </a:r>
            <a:endParaRPr b="0" lang="es-MX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Sexto nivel del esquema</a:t>
            </a:r>
            <a:endParaRPr b="0" lang="es-MX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Séptimo nivel del esquema</a:t>
            </a:r>
            <a:endParaRPr b="0" lang="es-MX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Predeterminad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625760" y="1596240"/>
            <a:ext cx="9752400" cy="33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6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Click to edit Master title style</a:t>
            </a:r>
            <a:endParaRPr b="0" lang="es-MX" sz="6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dt" idx="37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ftr" idx="38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sldNum" idx="39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C227F36-7621-4877-B069-8E3639D5F45E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50160" y="2282040"/>
            <a:ext cx="11702880" cy="565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Pulse para editar el formato de texto del esquema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 del esquema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 del esquema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 del esquema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Quinto nivel del esquema</a:t>
            </a:r>
            <a:endParaRPr b="0" lang="es-MX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Sexto nivel del esquema</a:t>
            </a:r>
            <a:endParaRPr b="0" lang="es-MX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Séptimo nivel del esquema</a:t>
            </a:r>
            <a:endParaRPr b="0" lang="es-MX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306720" y="519120"/>
            <a:ext cx="2802960" cy="8264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69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Click to edit Master title style</a:t>
            </a:r>
            <a:endParaRPr b="0" lang="es-MX" sz="46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94240" y="519120"/>
            <a:ext cx="8248680" cy="8264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193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067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945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dt" idx="4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 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ftr" idx="5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sldNum" idx="6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F2A8EB7-4615-43C3-A531-47C77704276E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13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ítulo y subtítul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270080" y="1689120"/>
            <a:ext cx="10463760" cy="3466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7200" strike="noStrike" u="none">
                <a:solidFill>
                  <a:srgbClr val="3e231a"/>
                </a:solidFill>
                <a:effectLst/>
                <a:uFillTx/>
                <a:latin typeface="Calibri Light"/>
              </a:rPr>
              <a:t>Texto del título</a:t>
            </a:r>
            <a:endParaRPr b="0" lang="es-MX" sz="7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270080" y="5181480"/>
            <a:ext cx="10463760" cy="1459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6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Nivel de texto 1</a:t>
            </a:r>
            <a:endParaRPr b="0" lang="es-MX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6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Nivel de texto 2</a:t>
            </a:r>
            <a:endParaRPr b="0" lang="es-MX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6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Nivel de texto 3</a:t>
            </a:r>
            <a:endParaRPr b="0" lang="es-MX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6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Nivel de texto 4</a:t>
            </a:r>
            <a:endParaRPr b="0" lang="es-MX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6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Nivel de texto 5</a:t>
            </a:r>
            <a:endParaRPr b="0" lang="es-MX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ítulo y subtítul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270080" y="1689120"/>
            <a:ext cx="10463760" cy="3466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7200" strike="noStrike" u="none">
                <a:solidFill>
                  <a:srgbClr val="3e231a"/>
                </a:solidFill>
                <a:effectLst/>
                <a:uFillTx/>
                <a:latin typeface="Calibri Light"/>
              </a:rPr>
              <a:t>Texto del título</a:t>
            </a:r>
            <a:endParaRPr b="0" lang="es-MX" sz="7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270080" y="5181480"/>
            <a:ext cx="10463760" cy="1459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6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Nivel de texto 1</a:t>
            </a:r>
            <a:endParaRPr b="0" lang="es-MX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6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Nivel de texto 2</a:t>
            </a:r>
            <a:endParaRPr b="0" lang="es-MX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6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Nivel de texto 3</a:t>
            </a:r>
            <a:endParaRPr b="0" lang="es-MX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6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Nivel de texto 4</a:t>
            </a:r>
            <a:endParaRPr b="0" lang="es-MX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36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Nivel de texto 5</a:t>
            </a:r>
            <a:endParaRPr b="0" lang="es-MX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Cita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50160" y="389160"/>
            <a:ext cx="11702880" cy="162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Pulse para editar el formato del texto de título</a:t>
            </a:r>
            <a:endParaRPr b="0" lang="es-MX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50160" y="2282040"/>
            <a:ext cx="11702880" cy="565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Pulse para editar el formato de texto del esquema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Segundo nivel del esquema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Tercer nivel del esquema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Cuarto nivel del esquema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Quinto nivel del esquema</a:t>
            </a:r>
            <a:endParaRPr b="0" lang="es-MX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Sexto nivel del esquema</a:t>
            </a:r>
            <a:endParaRPr b="0" lang="es-MX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Séptimo nivel del esquema</a:t>
            </a:r>
            <a:endParaRPr b="0" lang="es-MX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894240" y="519120"/>
            <a:ext cx="11215440" cy="18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69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Click to edit Master title style</a:t>
            </a:r>
            <a:endParaRPr b="0" lang="es-MX" sz="46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894240" y="2596320"/>
            <a:ext cx="11215440" cy="618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193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067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945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dt" idx="10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ftr" idx="11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sldNum" idx="12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6AC1820C-AE78-438C-9493-1033CD99192C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94240" y="519120"/>
            <a:ext cx="11215440" cy="18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69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Click to edit Master title style</a:t>
            </a:r>
            <a:endParaRPr b="0" lang="es-MX" sz="46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894240" y="2596320"/>
            <a:ext cx="11215440" cy="618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193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067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945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dt" idx="7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ftr" idx="8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sldNum" idx="9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EB46C131-93DA-4613-93B0-3C7D1C04C068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87400" y="2431800"/>
            <a:ext cx="11215440" cy="4056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640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Click to edit Master title style</a:t>
            </a:r>
            <a:endParaRPr b="0" lang="es-MX" sz="6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87400" y="6527160"/>
            <a:ext cx="11215440" cy="213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75240">
              <a:lnSpc>
                <a:spcPct val="90000"/>
              </a:lnSpc>
              <a:spcBef>
                <a:spcPts val="1066"/>
              </a:spcBef>
              <a:buNone/>
              <a:tabLst>
                <a:tab algn="l" pos="0"/>
              </a:tabLst>
            </a:pPr>
            <a:r>
              <a:rPr b="0" lang="en-US" sz="256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dt" idx="13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ftr" idx="14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sldNum" idx="15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B41549B7-844D-44EB-B90E-B7BC7E4FAD00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94240" y="519120"/>
            <a:ext cx="11215440" cy="18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69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Click to edit Master title style</a:t>
            </a:r>
            <a:endParaRPr b="0" lang="es-MX" sz="46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894240" y="2596320"/>
            <a:ext cx="5526000" cy="618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193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067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945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583680" y="2596320"/>
            <a:ext cx="5526000" cy="618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Click to edit Master text styles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Second level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12193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3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Third level</a:t>
            </a:r>
            <a:endParaRPr b="0" lang="es-MX" sz="213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3" marL="17067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Fourth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4" marL="219456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2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Fifth level</a:t>
            </a:r>
            <a:endParaRPr b="0" lang="es-MX" sz="192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dt" idx="16"/>
          </p:nvPr>
        </p:nvSpPr>
        <p:spPr>
          <a:xfrm>
            <a:off x="89424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&lt;fecha/hora&gt;</a:t>
            </a:r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ftr" idx="17"/>
          </p:nvPr>
        </p:nvSpPr>
        <p:spPr>
          <a:xfrm>
            <a:off x="4307760" y="9040320"/>
            <a:ext cx="438804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MX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&lt;pie de página&gt;</a:t>
            </a:r>
            <a:endParaRPr b="0" lang="es-MX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sldNum" idx="18"/>
          </p:nvPr>
        </p:nvSpPr>
        <p:spPr>
          <a:xfrm>
            <a:off x="9184680" y="9040320"/>
            <a:ext cx="2925000" cy="518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A532F0D7-16CB-4D19-B80C-17AB23EED31E}" type="slidenum">
              <a:rPr b="0" lang="en-US" sz="1280" strike="noStrike" u="none">
                <a:solidFill>
                  <a:schemeClr val="dk1">
                    <a:tint val="75000"/>
                  </a:schemeClr>
                </a:solidFill>
                <a:effectLst/>
                <a:uFillTx/>
                <a:latin typeface="Calibri"/>
              </a:rPr>
              <a:t>&lt;número&gt;</a:t>
            </a:fld>
            <a:endParaRPr b="0" lang="es-MX" sz="128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4.tif"/><Relationship Id="rId2" Type="http://schemas.openxmlformats.org/officeDocument/2006/relationships/slideLayout" Target="../slideLayouts/slideLayout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hyperlink" Target="https://cran.rstudio.com/" TargetMode="External"/><Relationship Id="rId2" Type="http://schemas.openxmlformats.org/officeDocument/2006/relationships/hyperlink" Target="https://posit.co/download/rstudio-desktop/" TargetMode="External"/><Relationship Id="rId3" Type="http://schemas.openxmlformats.org/officeDocument/2006/relationships/hyperlink" Target="https://www.epa.gov/land-research/proucl-software" TargetMode="External"/><Relationship Id="rId4" Type="http://schemas.openxmlformats.org/officeDocument/2006/relationships/slideLayout" Target="../slideLayouts/slideLayout6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hyperlink" Target="https://www.pnnl.gov/projects/visual-sample-plan" TargetMode="External"/><Relationship Id="rId2" Type="http://schemas.openxmlformats.org/officeDocument/2006/relationships/slideLayout" Target="../slideLayouts/slideLayout6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270080" y="1689120"/>
            <a:ext cx="10463760" cy="5150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rmAutofit fontScale="85000" lnSpcReduction="9999"/>
          </a:bodyPr>
          <a:p>
            <a:pPr indent="0" algn="ctr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s-ES_tradnl" sz="8000" strike="noStrike" u="none">
                <a:solidFill>
                  <a:srgbClr val="3e231a"/>
                </a:solidFill>
                <a:effectLst/>
                <a:uFillTx/>
                <a:latin typeface="Calibri Light"/>
              </a:rPr>
              <a:t>Análisis de Datos con Valores No Detectados (Censurados)</a:t>
            </a:r>
            <a:br>
              <a:rPr sz="8000"/>
            </a:br>
            <a:br>
              <a:rPr sz="8000"/>
            </a:br>
            <a:r>
              <a:rPr b="0" lang="es-ES_tradnl" sz="3600" strike="noStrike" u="none">
                <a:solidFill>
                  <a:srgbClr val="3e231a"/>
                </a:solidFill>
                <a:effectLst/>
                <a:uFillTx/>
                <a:latin typeface="Calibri Light"/>
              </a:rPr>
              <a:t>Dr. Gerardo Gold Bouchot</a:t>
            </a:r>
            <a:br>
              <a:rPr sz="3600"/>
            </a:br>
            <a:r>
              <a:rPr b="0" lang="es-ES_tradnl" sz="3600" strike="noStrike" u="none">
                <a:solidFill>
                  <a:srgbClr val="3e231a"/>
                </a:solidFill>
                <a:effectLst/>
                <a:uFillTx/>
                <a:latin typeface="Calibri Light"/>
              </a:rPr>
              <a:t>Gerente del Proyecto</a:t>
            </a:r>
            <a:br>
              <a:rPr sz="3600"/>
            </a:br>
            <a:r>
              <a:rPr b="0" lang="es-ES_tradnl" sz="3600" strike="noStrike" u="none">
                <a:solidFill>
                  <a:srgbClr val="3e231a"/>
                </a:solidFill>
                <a:effectLst/>
                <a:uFillTx/>
                <a:latin typeface="Calibri Light"/>
              </a:rPr>
              <a:t>”Proyecto de Implementación del Plan de Acción Estratégica del  Gran Ecosistema Marino del Golfo de México”</a:t>
            </a:r>
            <a:br>
              <a:rPr sz="8000"/>
            </a:br>
            <a:br>
              <a:rPr sz="3600"/>
            </a:br>
            <a:endParaRPr b="0" lang="es-MX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adroTexto 1"/>
          <p:cNvSpPr/>
          <p:nvPr/>
        </p:nvSpPr>
        <p:spPr>
          <a:xfrm>
            <a:off x="901800" y="125280"/>
            <a:ext cx="11020320" cy="49795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38160" horzOverflow="overflow" lIns="50760" rIns="50760" tIns="50760" bIns="50760" anchor="ctr">
            <a:spAutoFit/>
          </a:bodyPr>
          <a:p>
            <a:pPr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32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There can be other problems: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32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	</a:t>
            </a:r>
            <a:r>
              <a:rPr b="0" lang="es-ES" sz="32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Biased means and standard deviations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32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 </a:t>
            </a:r>
            <a:r>
              <a:rPr b="0" lang="es-ES" sz="32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	</a:t>
            </a:r>
            <a:r>
              <a:rPr b="0" lang="es-ES" sz="32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Biased estimators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32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Beware of transformation bias!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32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Report results in the original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32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 scale!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99" name="Picture 11" descr=""/>
          <p:cNvPicPr/>
          <p:nvPr/>
        </p:nvPicPr>
        <p:blipFill>
          <a:blip r:embed="rId1"/>
          <a:stretch/>
        </p:blipFill>
        <p:spPr>
          <a:xfrm>
            <a:off x="6412320" y="3352680"/>
            <a:ext cx="5701320" cy="56124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0" name="TextBox 2"/>
          <p:cNvSpPr/>
          <p:nvPr/>
        </p:nvSpPr>
        <p:spPr>
          <a:xfrm>
            <a:off x="1384200" y="7720560"/>
            <a:ext cx="3453480" cy="6555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38160" wrap="none" horzOverflow="overflow" lIns="50760" rIns="50760" tIns="50760" bIns="50760" anchor="ctr">
            <a:spAutoFit/>
          </a:bodyPr>
          <a:p>
            <a:pPr algn="ctr" defTabSz="584280">
              <a:lnSpc>
                <a:spcPct val="100000"/>
              </a:lnSpc>
              <a:tabLst>
                <a:tab algn="l" pos="0"/>
              </a:tabLst>
            </a:pPr>
            <a:r>
              <a:rPr b="0" lang="en-US" sz="36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Geometric Mean</a:t>
            </a:r>
            <a:endParaRPr b="0" lang="es-MX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101" name="Straight Arrow Connector 4"/>
          <p:cNvCxnSpPr/>
          <p:nvPr/>
        </p:nvCxnSpPr>
        <p:spPr>
          <a:xfrm flipV="1">
            <a:off x="4965480" y="7657920"/>
            <a:ext cx="5398560" cy="329400"/>
          </a:xfrm>
          <a:prstGeom prst="straightConnector1">
            <a:avLst/>
          </a:prstGeom>
          <a:ln w="38100">
            <a:solidFill>
              <a:srgbClr val="3e231a"/>
            </a:solidFill>
            <a:miter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894240" y="242640"/>
            <a:ext cx="11215440" cy="18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69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What to do with non-detects (NDs, values below the detection limit)?</a:t>
            </a:r>
            <a:endParaRPr b="0" lang="es-MX" sz="46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894240" y="2247480"/>
            <a:ext cx="11215440" cy="618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Many people substitute NDs by 0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Very bad idea!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Introduces bias in the results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75240">
              <a:lnSpc>
                <a:spcPct val="90000"/>
              </a:lnSpc>
              <a:spcBef>
                <a:spcPts val="533"/>
              </a:spcBef>
              <a:buNone/>
              <a:tabLst>
                <a:tab algn="l" pos="0"/>
              </a:tabLst>
            </a:pP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Substitute by 0.5 DL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Was suggested by EPA for a long time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Better than substituting by 0, but not perfect.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94240" y="242640"/>
            <a:ext cx="11215440" cy="18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69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What to do with non-detects (NDs, values below the detection limit)?</a:t>
            </a:r>
            <a:endParaRPr b="0" lang="es-MX" sz="46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894240" y="2247480"/>
            <a:ext cx="11215440" cy="618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There are statistical methods designed to deal with NDs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Many based on survival analysis techniques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If interested check the book: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75240">
              <a:lnSpc>
                <a:spcPct val="90000"/>
              </a:lnSpc>
              <a:spcBef>
                <a:spcPts val="533"/>
              </a:spcBef>
              <a:buNone/>
              <a:tabLst>
                <a:tab algn="l" pos="0"/>
              </a:tabLst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Dennis R. Helsel. 2012. </a:t>
            </a:r>
            <a:r>
              <a:rPr b="0" i="1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Statistics for Censored Environmental Data Using Minitab and R</a:t>
            </a: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. Second Edition. Wiley Series in Statistics in practice.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75240">
              <a:lnSpc>
                <a:spcPct val="90000"/>
              </a:lnSpc>
              <a:spcBef>
                <a:spcPts val="533"/>
              </a:spcBef>
              <a:buNone/>
              <a:tabLst>
                <a:tab algn="l" pos="0"/>
              </a:tabLst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There is a newer free statistics book, that has some new advise: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75240">
              <a:lnSpc>
                <a:spcPct val="90000"/>
              </a:lnSpc>
              <a:spcBef>
                <a:spcPts val="533"/>
              </a:spcBef>
              <a:buNone/>
              <a:tabLst>
                <a:tab algn="l" pos="0"/>
              </a:tabLst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Helsel, D.R., Hirsch, R.M., Ryberg, K.R., Archfield, S.A., and Gilroy, E.J., 2020. </a:t>
            </a:r>
            <a:r>
              <a:rPr b="0" i="1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Statistical methods in water resources</a:t>
            </a: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: U.S. Geological Survey Techniques and Methods, book 4, chapter A3, 458 p., https://doi.org/10.3133/tm4a3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930600" y="95400"/>
            <a:ext cx="11215440" cy="18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69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What to do with non-detects (NDs, values below the detection limit)? . . .</a:t>
            </a:r>
            <a:endParaRPr b="0" lang="es-MX" sz="46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894240" y="2160000"/>
            <a:ext cx="11215440" cy="618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There is free software available: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75240">
              <a:lnSpc>
                <a:spcPct val="90000"/>
              </a:lnSpc>
              <a:spcBef>
                <a:spcPts val="1066"/>
              </a:spcBef>
              <a:buNone/>
              <a:tabLst>
                <a:tab algn="l" pos="0"/>
              </a:tabLst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NADA and NADA2 packages for R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NADA is also available for Minitab, but Minitab is not free.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1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Download R here: </a:t>
            </a:r>
            <a:r>
              <a:rPr b="0" lang="en-US" sz="1000" strike="noStrike" u="none">
                <a:solidFill>
                  <a:schemeClr val="dk1"/>
                </a:solidFill>
                <a:effectLst/>
                <a:uFillTx/>
                <a:latin typeface="Calibri"/>
                <a:hlinkClick r:id="rId1"/>
              </a:rPr>
              <a:t>The Comprehensive R Archive Network</a:t>
            </a:r>
            <a:r>
              <a:rPr b="0" lang="en-US" sz="1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</a:t>
            </a:r>
            <a:endParaRPr b="0" lang="es-MX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R is a statistical environment, and it has over 6,000 free packages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There are several free GUIs (JAMOVI, JASP, BlueSky Statistics)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It is advisible to use it with Rstudio, also free: </a:t>
            </a: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  <a:hlinkClick r:id="rId2"/>
              </a:rPr>
              <a:t>RStudio Desktop - Posit</a:t>
            </a: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75240">
              <a:lnSpc>
                <a:spcPct val="90000"/>
              </a:lnSpc>
              <a:spcBef>
                <a:spcPts val="533"/>
              </a:spcBef>
              <a:buNone/>
              <a:tabLst>
                <a:tab algn="l" pos="0"/>
              </a:tabLst>
            </a:pP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ProUCL version 5.2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Citation:</a:t>
            </a: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 USEPA.  ProUCL: Statistical Software for Environmental Applications for Data Sets With and Without Nondetect Observations. Version 5.2. </a:t>
            </a:r>
            <a:r>
              <a:rPr b="0" lang="en-US" sz="2560" strike="noStrike" u="sng">
                <a:solidFill>
                  <a:schemeClr val="dk1"/>
                </a:solidFill>
                <a:effectLst/>
                <a:uFillTx/>
                <a:latin typeface="Calibri"/>
                <a:hlinkClick r:id="rId3"/>
              </a:rPr>
              <a:t>https://www.epa.gov/land-research/proucl-software</a:t>
            </a: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,  2022. 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75240">
              <a:lnSpc>
                <a:spcPct val="90000"/>
              </a:lnSpc>
              <a:spcBef>
                <a:spcPts val="533"/>
              </a:spcBef>
              <a:buNone/>
              <a:tabLst>
                <a:tab algn="l" pos="0"/>
              </a:tabLst>
            </a:pP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56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The Technical Guide discusses extensively statistical techniques, to use with and without NDs, including techniques not available in NADA2.</a:t>
            </a:r>
            <a:endParaRPr b="0" lang="es-MX" sz="256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75240">
              <a:lnSpc>
                <a:spcPct val="90000"/>
              </a:lnSpc>
              <a:spcBef>
                <a:spcPts val="1066"/>
              </a:spcBef>
              <a:buNone/>
              <a:tabLst>
                <a:tab algn="l" pos="0"/>
              </a:tabLst>
            </a:pP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94240" y="518400"/>
            <a:ext cx="11215440" cy="188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Other free software</a:t>
            </a:r>
            <a:endParaRPr b="0" lang="es-MX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9" name=""/>
          <p:cNvSpPr/>
          <p:nvPr/>
        </p:nvSpPr>
        <p:spPr>
          <a:xfrm>
            <a:off x="1080720" y="2160000"/>
            <a:ext cx="10259280" cy="713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Visual Sample Plan (</a:t>
            </a:r>
            <a:r>
              <a:rPr b="0" lang="es-MX" sz="2600" strike="noStrike" u="none">
                <a:solidFill>
                  <a:srgbClr val="0563c1"/>
                </a:solidFill>
                <a:effectLst/>
                <a:uFillTx/>
                <a:latin typeface="Arial"/>
                <a:hlinkClick r:id="rId1"/>
              </a:rPr>
              <a:t>Visual Sample Plan | PNNL</a:t>
            </a: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)</a:t>
            </a: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MT Extra" charset="2"/>
              <a:buChar char=""/>
            </a:pP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Free software to do sampling designs</a:t>
            </a: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000000"/>
              </a:buClr>
              <a:buSzPct val="45000"/>
              <a:buFont typeface="MT Extra" charset="2"/>
              <a:buChar char=""/>
            </a:pP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Legally and scientifically defendible designs</a:t>
            </a: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MT Extra" charset="2"/>
              <a:buChar char=""/>
            </a:pP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It has a statistical module:</a:t>
            </a: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000000"/>
              </a:buClr>
              <a:buSzPct val="45000"/>
              <a:buFont typeface="MT Extra" charset="2"/>
              <a:buChar char=""/>
            </a:pP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It can handle Nondetects</a:t>
            </a: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000000"/>
              </a:buClr>
              <a:buSzPct val="45000"/>
              <a:buFont typeface="MT Extra" charset="2"/>
              <a:buChar char=""/>
            </a:pP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Takes into account the sampling design</a:t>
            </a: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000000"/>
              </a:buClr>
              <a:buSzPct val="45000"/>
              <a:buFont typeface="MT Extra" charset="2"/>
              <a:buChar char=""/>
            </a:pP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i.e. it handles spatial autocorrelation</a:t>
            </a: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VSP helps users obtain answers to these questions:</a:t>
            </a: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MT Extra" charset="2"/>
              <a:buChar char=""/>
            </a:pP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How many samples do I need?</a:t>
            </a: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MT Extra" charset="2"/>
              <a:buChar char=""/>
            </a:pP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Where should I take samples?</a:t>
            </a: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MT Extra" charset="2"/>
              <a:buChar char=""/>
            </a:pP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What decisions do my data support?</a:t>
            </a: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  <a:buFont typeface="MT Extra" charset="2"/>
              <a:buChar char=""/>
            </a:pPr>
            <a:r>
              <a:rPr b="0" lang="es-MX" sz="2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How confident am I in those decisions?</a:t>
            </a: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s-MX" sz="2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1270080" y="1689120"/>
            <a:ext cx="10463760" cy="802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 fontScale="77500" lnSpcReduction="19999"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s-ES_tradnl" sz="8000" strike="noStrike" u="none">
                <a:solidFill>
                  <a:srgbClr val="3e231a"/>
                </a:solidFill>
                <a:effectLst/>
                <a:uFillTx/>
                <a:latin typeface="Calibri Light"/>
              </a:rPr>
              <a:t>Outliers</a:t>
            </a:r>
            <a:endParaRPr b="0" lang="es-MX" sz="8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1" name="Rectángulo 2"/>
          <p:cNvSpPr/>
          <p:nvPr/>
        </p:nvSpPr>
        <p:spPr>
          <a:xfrm>
            <a:off x="834840" y="3038760"/>
            <a:ext cx="11333880" cy="429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Extremely high or low values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Complicated to deal with statistically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002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First check for typos, errors, etc.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002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Are they really outliers?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In pollution studies, take a careful look at extremely high values 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002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They may indicate hotspots!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800280" indent="-3430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Do not delete them automatically!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/>
          </p:nvPr>
        </p:nvSpPr>
        <p:spPr>
          <a:xfrm>
            <a:off x="650160" y="2282040"/>
            <a:ext cx="11702880" cy="565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lnSpcReduction="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¿Preguntas?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¿Comentarios?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¿Reclamaciones?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¿Objeciones?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¡Últimas dos enviar al IMTA!   :) 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¡¡¡Gracias!!!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en-US" sz="298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Correo de trabajo: gerardogb@unops.org</a:t>
            </a:r>
            <a:endParaRPr b="0" lang="es-MX" sz="298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236240" y="673920"/>
            <a:ext cx="10463760" cy="346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r>
              <a:rPr b="0" lang="es-MX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¿Qué no es esto?</a:t>
            </a:r>
            <a:endParaRPr b="0" lang="es-MX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subTitle"/>
          </p:nvPr>
        </p:nvSpPr>
        <p:spPr>
          <a:xfrm>
            <a:off x="1270080" y="3827880"/>
            <a:ext cx="10463760" cy="4102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 es un curso de estadística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 es un curso de de estadística de datos censurados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 está pensando en la posibilidad de un curso si hay suficiente interés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0">
              <a:buNone/>
            </a:pP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0">
              <a:buNone/>
            </a:pP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 van a cubrir los fundamentos*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0">
              <a:buNone/>
            </a:pP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0">
              <a:buNone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*Que no son rudimentos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876240" y="540000"/>
            <a:ext cx="10463760" cy="1343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 fontScale="55000" lnSpcReduction="19999"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s-ES_tradnl" sz="8000" strike="noStrike" u="none">
                <a:solidFill>
                  <a:srgbClr val="3e231a"/>
                </a:solidFill>
                <a:effectLst/>
                <a:uFillTx/>
                <a:latin typeface="Calibri Light"/>
              </a:rPr>
              <a:t>Detection Limit</a:t>
            </a:r>
            <a:br>
              <a:rPr sz="8000"/>
            </a:br>
            <a:endParaRPr b="0" lang="es-MX" sz="8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" name="Rectángulo 1"/>
          <p:cNvSpPr/>
          <p:nvPr/>
        </p:nvSpPr>
        <p:spPr>
          <a:xfrm>
            <a:off x="900000" y="2320200"/>
            <a:ext cx="11098800" cy="685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There are two types of detection limits: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Instrumental Detection Limit (IDL)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Most analytical instruments produce a signal, even in the absence of a sample (i.e. in a blank). This signal is “noise”, and it is produced by small oscillations in the detector, lamp, injector, temperature, electric power (including electric grounding), etc.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The detection limit (DL) is the concentration of a sample that produces a signal that is significantly different from the noise (3 times highger than the standard deviation of the noise).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Some times the “practical detection limit” is used (lowest point in the calibration curve).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ángulo 2"/>
          <p:cNvSpPr/>
          <p:nvPr/>
        </p:nvSpPr>
        <p:spPr>
          <a:xfrm>
            <a:off x="1086120" y="1620000"/>
            <a:ext cx="11333880" cy="472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Method Detection Limit (MDL)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Sample preparation (extraction, digestion, combustion, concentration, etc.), and sample matrix (tissue, sediments, sea water) introduce more noise.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It is calculated using blanks taken through the complete analytical procedure. 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Thus the detection limit for the method will be higher (worse) than the instrumental detection limit.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The MDL is the value that has to be reported.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270080" y="1689120"/>
            <a:ext cx="10463760" cy="802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 fontScale="32500" lnSpcReduction="19999"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s-ES_tradnl" sz="8000" strike="noStrike" u="none">
                <a:solidFill>
                  <a:srgbClr val="3e231a"/>
                </a:solidFill>
                <a:effectLst/>
                <a:uFillTx/>
                <a:latin typeface="Calibri Light"/>
              </a:rPr>
              <a:t>Quantification Limit</a:t>
            </a:r>
            <a:br>
              <a:rPr sz="8000"/>
            </a:br>
            <a:endParaRPr b="0" lang="es-MX" sz="8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1" name="Rectángulo 2"/>
          <p:cNvSpPr/>
          <p:nvPr/>
        </p:nvSpPr>
        <p:spPr>
          <a:xfrm>
            <a:off x="1386360" y="3271680"/>
            <a:ext cx="11333880" cy="21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Quantification Limit (MDL)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s-E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Is usually defined as 10 times the standard deviation of the blank, and it is the lowest concentration that can be reported.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s-MX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94240" y="519120"/>
            <a:ext cx="11215440" cy="18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690" strike="noStrike" u="none">
                <a:solidFill>
                  <a:schemeClr val="dk1"/>
                </a:solidFill>
                <a:effectLst/>
                <a:uFillTx/>
                <a:latin typeface="Calibri Light"/>
              </a:rPr>
              <a:t>Reporting Conventions</a:t>
            </a:r>
            <a:endParaRPr b="0" lang="es-MX" sz="46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894240" y="2596320"/>
            <a:ext cx="11215440" cy="618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Under the detection limit, reported as: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Not Detected (ND)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75240">
              <a:lnSpc>
                <a:spcPct val="90000"/>
              </a:lnSpc>
              <a:spcBef>
                <a:spcPts val="533"/>
              </a:spcBef>
              <a:buNone/>
              <a:tabLst>
                <a:tab algn="l" pos="0"/>
              </a:tabLst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Between the detection and quantification limits, reported as: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Traces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75240">
              <a:lnSpc>
                <a:spcPct val="90000"/>
              </a:lnSpc>
              <a:spcBef>
                <a:spcPts val="533"/>
              </a:spcBef>
              <a:buNone/>
              <a:tabLst>
                <a:tab algn="l" pos="0"/>
              </a:tabLst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43720" indent="-243720" defTabSz="975240">
              <a:lnSpc>
                <a:spcPct val="90000"/>
              </a:lnSpc>
              <a:spcBef>
                <a:spcPts val="1066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Above the quantification limit, reported as: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243720" defTabSz="975240">
              <a:lnSpc>
                <a:spcPct val="90000"/>
              </a:lnSpc>
              <a:spcBef>
                <a:spcPts val="533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Number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7524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7524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Frequently only the instrumental detection limit is reported.</a:t>
            </a:r>
            <a:endParaRPr b="0" lang="es-MX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894240" y="519120"/>
            <a:ext cx="11215440" cy="188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r>
              <a:rPr b="0" lang="es-MX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Quality Control and Assurance (QA/QC)</a:t>
            </a:r>
            <a:endParaRPr b="0" lang="es-MX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894240" y="1947960"/>
            <a:ext cx="11215440" cy="683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Determining the detection limit is an impostant part of the QA/QC procedures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buNone/>
            </a:pP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buNone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QA/QC includes: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buNone/>
            </a:pP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Calibration curve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Seven points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s-MX" sz="3200" strike="noStrike" u="none" baseline="33000">
                <a:solidFill>
                  <a:srgbClr val="000000"/>
                </a:solidFill>
                <a:effectLst/>
                <a:uFillTx/>
                <a:latin typeface="Arial"/>
              </a:rPr>
              <a:t>2</a:t>
            </a: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&gt; 0.9999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Blanks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Spiked blanks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Standard Reference Materials (expensive!)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Duplicate samples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Etc.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buNone/>
            </a:pP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buNone/>
            </a:pPr>
            <a:r>
              <a:rPr b="0" lang="es-MX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It usually represents around 25 – 35% of analytical costs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270080" y="1689120"/>
            <a:ext cx="10463760" cy="1531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 fontScale="62500" lnSpcReduction="19999"/>
          </a:bodyPr>
          <a:p>
            <a:pPr indent="0" defTabSz="97524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s-ES_tradnl" sz="8000" strike="noStrike" u="none">
                <a:solidFill>
                  <a:srgbClr val="3e231a"/>
                </a:solidFill>
                <a:effectLst/>
                <a:uFillTx/>
                <a:latin typeface="Calibri Light"/>
              </a:rPr>
              <a:t>Statistics 101</a:t>
            </a:r>
            <a:br>
              <a:rPr sz="8000"/>
            </a:br>
            <a:endParaRPr b="0" lang="es-MX" sz="8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87" name="Imagen 1" descr="curve.png"/>
          <p:cNvPicPr/>
          <p:nvPr/>
        </p:nvPicPr>
        <p:blipFill>
          <a:blip r:embed="rId1"/>
          <a:stretch/>
        </p:blipFill>
        <p:spPr>
          <a:xfrm>
            <a:off x="1857240" y="2959200"/>
            <a:ext cx="8974800" cy="51595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adroTexto 1"/>
          <p:cNvSpPr/>
          <p:nvPr/>
        </p:nvSpPr>
        <p:spPr>
          <a:xfrm>
            <a:off x="901800" y="1696680"/>
            <a:ext cx="11020320" cy="30560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38160" horzOverflow="overflow" lIns="50760" rIns="50760" tIns="50760" bIns="50760" anchor="ctr">
            <a:spAutoFit/>
          </a:bodyPr>
          <a:p>
            <a:pPr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32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The existence of a detection limit has implications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584280">
              <a:lnSpc>
                <a:spcPct val="100000"/>
              </a:lnSpc>
              <a:tabLst>
                <a:tab algn="l" pos="0"/>
              </a:tabLst>
            </a:pP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32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The shape of the probability distribution can change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32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Lognormal distributions are often “normalized” by 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32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logtransformation.</a:t>
            </a:r>
            <a:endParaRPr b="0" lang="es-MX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89" name="Imagen 2" descr=""/>
          <p:cNvPicPr/>
          <p:nvPr/>
        </p:nvPicPr>
        <p:blipFill>
          <a:blip r:embed="rId1"/>
          <a:stretch/>
        </p:blipFill>
        <p:spPr>
          <a:xfrm>
            <a:off x="901800" y="5360400"/>
            <a:ext cx="4247640" cy="26859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0" name="Flecha derecha 4"/>
          <p:cNvSpPr/>
          <p:nvPr/>
        </p:nvSpPr>
        <p:spPr>
          <a:xfrm>
            <a:off x="5499000" y="6616800"/>
            <a:ext cx="1433880" cy="430560"/>
          </a:xfrm>
          <a:prstGeom prst="rightArrow">
            <a:avLst>
              <a:gd name="adj1" fmla="val 50000"/>
              <a:gd name="adj2" fmla="val 50000"/>
            </a:avLst>
          </a:prstGeom>
          <a:blipFill rotWithShape="0">
            <a:blip r:embed="rId2"/>
            <a:srcRect/>
            <a:tile tx="0" ty="0" sx="100000" sy="100000" algn="tl"/>
          </a:blipFill>
          <a:ln w="12700">
            <a:noFill/>
          </a:ln>
          <a:effectLst>
            <a:outerShdw blurRad="50760" dir="5400000" dist="25560" rotWithShape="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numCol="1" spcCol="38160" horzOverflow="overflow" lIns="50760" rIns="50760" tIns="50760" bIns="50760" anchor="ctr">
            <a:spAutoFit/>
          </a:bodyPr>
          <a:p>
            <a:pPr algn="ctr" defTabSz="584280">
              <a:lnSpc>
                <a:spcPct val="100000"/>
              </a:lnSpc>
              <a:tabLst>
                <a:tab algn="l" pos="0"/>
              </a:tabLst>
            </a:pPr>
            <a:endParaRPr b="0" lang="es-ES" sz="3000" strike="noStrike" u="none">
              <a:solidFill>
                <a:srgbClr val="ffffff"/>
              </a:solidFill>
              <a:effectLst/>
              <a:uFillTx/>
              <a:latin typeface="Calibri"/>
            </a:endParaRPr>
          </a:p>
        </p:txBody>
      </p:sp>
      <p:grpSp>
        <p:nvGrpSpPr>
          <p:cNvPr id="91" name="Agrupar 7"/>
          <p:cNvGrpSpPr/>
          <p:nvPr/>
        </p:nvGrpSpPr>
        <p:grpSpPr>
          <a:xfrm>
            <a:off x="7356600" y="5418720"/>
            <a:ext cx="4247640" cy="2685960"/>
            <a:chOff x="7356600" y="5418720"/>
            <a:chExt cx="4247640" cy="2685960"/>
          </a:xfrm>
        </p:grpSpPr>
        <p:pic>
          <p:nvPicPr>
            <p:cNvPr id="92" name="Imagen 3" descr=""/>
            <p:cNvPicPr/>
            <p:nvPr/>
          </p:nvPicPr>
          <p:blipFill>
            <a:blip r:embed="rId3"/>
            <a:stretch/>
          </p:blipFill>
          <p:spPr>
            <a:xfrm>
              <a:off x="7356600" y="5418720"/>
              <a:ext cx="4247640" cy="2685960"/>
            </a:xfrm>
            <a:prstGeom prst="rect">
              <a:avLst/>
            </a:prstGeom>
            <a:noFill/>
            <a:ln w="0">
              <a:noFill/>
            </a:ln>
          </p:spPr>
        </p:pic>
        <p:sp>
          <p:nvSpPr>
            <p:cNvPr id="93" name="Rectángulo 5"/>
            <p:cNvSpPr/>
            <p:nvPr/>
          </p:nvSpPr>
          <p:spPr>
            <a:xfrm>
              <a:off x="7950240" y="5753160"/>
              <a:ext cx="1383120" cy="199296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>
              <a:noFill/>
            </a:ln>
            <a:effectLst>
              <a:outerShdw blurRad="50760" dir="5400000" dist="25560" rotWithShape="0">
                <a:srgbClr val="000000">
                  <a:alpha val="25000"/>
                </a:srgbClr>
              </a:outerShdw>
            </a:effectLst>
          </p:spPr>
          <p:style>
            <a:lnRef idx="0"/>
            <a:fillRef idx="0"/>
            <a:effectRef idx="0"/>
            <a:fontRef idx="minor"/>
          </p:style>
          <p:txBody>
            <a:bodyPr numCol="1" spcCol="38160" horzOverflow="overflow" lIns="50760" rIns="50760" tIns="50760" bIns="50760" anchor="ctr">
              <a:spAutoFit/>
            </a:bodyPr>
            <a:p>
              <a:pPr algn="ctr" defTabSz="584280">
                <a:lnSpc>
                  <a:spcPct val="100000"/>
                </a:lnSpc>
                <a:tabLst>
                  <a:tab algn="l" pos="0"/>
                </a:tabLst>
              </a:pPr>
              <a:endParaRPr b="0" lang="es-ES" sz="3000" strike="noStrike" u="none">
                <a:solidFill>
                  <a:srgbClr val="ffffff"/>
                </a:solidFill>
                <a:effectLst/>
                <a:uFillTx/>
                <a:latin typeface="Calibri"/>
              </a:endParaRPr>
            </a:p>
          </p:txBody>
        </p:sp>
      </p:grpSp>
      <p:sp>
        <p:nvSpPr>
          <p:cNvPr id="94" name="CuadroTexto 6"/>
          <p:cNvSpPr/>
          <p:nvPr/>
        </p:nvSpPr>
        <p:spPr>
          <a:xfrm>
            <a:off x="8238960" y="8672040"/>
            <a:ext cx="2190240" cy="4708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38160" wrap="none" horzOverflow="overflow" lIns="50760" rIns="50760" tIns="50760" bIns="50760" anchor="ctr">
            <a:spAutoFit/>
          </a:bodyPr>
          <a:p>
            <a:pPr algn="ctr"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2400" strike="noStrike" u="none">
                <a:solidFill>
                  <a:srgbClr val="3e231a"/>
                </a:solidFill>
                <a:effectLst/>
                <a:uFillTx/>
                <a:latin typeface="Calibri"/>
              </a:rPr>
              <a:t>Detection Limit</a:t>
            </a:r>
            <a:endParaRPr b="0" lang="es-MX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5" name="Flecha arriba 8"/>
          <p:cNvSpPr/>
          <p:nvPr/>
        </p:nvSpPr>
        <p:spPr>
          <a:xfrm>
            <a:off x="9226440" y="8157240"/>
            <a:ext cx="214920" cy="565200"/>
          </a:xfrm>
          <a:prstGeom prst="upArrow">
            <a:avLst>
              <a:gd name="adj1" fmla="val 50000"/>
              <a:gd name="adj2" fmla="val 50000"/>
            </a:avLst>
          </a:prstGeom>
          <a:blipFill rotWithShape="0">
            <a:blip r:embed="rId4"/>
            <a:srcRect/>
            <a:tile tx="0" ty="0" sx="100000" sy="100000" algn="tl"/>
          </a:blipFill>
          <a:ln w="12700">
            <a:noFill/>
          </a:ln>
          <a:effectLst>
            <a:outerShdw blurRad="50760" dir="5400000" dist="25560" rotWithShape="0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numCol="1" spcCol="38160" horzOverflow="overflow" lIns="50760" rIns="50760" tIns="50760" bIns="50760" anchor="ctr">
            <a:spAutoFit/>
          </a:bodyPr>
          <a:p>
            <a:pPr algn="ctr" defTabSz="584280">
              <a:lnSpc>
                <a:spcPct val="100000"/>
              </a:lnSpc>
              <a:tabLst>
                <a:tab algn="l" pos="0"/>
              </a:tabLst>
            </a:pPr>
            <a:endParaRPr b="0" lang="es-ES" sz="3000" strike="noStrike" u="none">
              <a:solidFill>
                <a:srgbClr val="ffffff"/>
              </a:solidFill>
              <a:effectLst/>
              <a:uFillTx/>
              <a:latin typeface="Calibri"/>
            </a:endParaRPr>
          </a:p>
        </p:txBody>
      </p:sp>
      <p:sp>
        <p:nvSpPr>
          <p:cNvPr id="96" name="CuadroTexto 6"/>
          <p:cNvSpPr/>
          <p:nvPr/>
        </p:nvSpPr>
        <p:spPr>
          <a:xfrm>
            <a:off x="1640880" y="8251560"/>
            <a:ext cx="2768760" cy="4708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38160" wrap="none" horzOverflow="overflow" lIns="50760" rIns="50760" tIns="50760" bIns="50760" anchor="ctr">
            <a:spAutoFit/>
          </a:bodyPr>
          <a:p>
            <a:pPr algn="ctr"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24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Normal Distribution</a:t>
            </a:r>
            <a:endParaRPr b="0" lang="es-MX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7" name="CuadroTexto 6"/>
          <p:cNvSpPr/>
          <p:nvPr/>
        </p:nvSpPr>
        <p:spPr>
          <a:xfrm>
            <a:off x="7826400" y="4888440"/>
            <a:ext cx="3307680" cy="4708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38160" wrap="none" horzOverflow="overflow" lIns="50760" rIns="50760" tIns="50760" bIns="50760" anchor="ctr">
            <a:spAutoFit/>
          </a:bodyPr>
          <a:p>
            <a:pPr algn="ctr" defTabSz="584280">
              <a:lnSpc>
                <a:spcPct val="100000"/>
              </a:lnSpc>
              <a:tabLst>
                <a:tab algn="l" pos="0"/>
              </a:tabLst>
            </a:pPr>
            <a:r>
              <a:rPr b="0" lang="es-ES" sz="24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LogNormal Distribution</a:t>
            </a:r>
            <a:endParaRPr b="0" lang="es-MX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Application>LibreOffice/25.2.4.3$Windows_X86_64 LibreOffice_project/33e196637044ead23f5c3226cde09b47731f7e27</Application>
  <AppVersion>15.0000</AppVersion>
  <Words>605</Words>
  <Paragraphs>84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es-MX</dc:language>
  <cp:lastModifiedBy/>
  <dcterms:modified xsi:type="dcterms:W3CDTF">2025-07-18T09:16:19Z</dcterms:modified>
  <cp:revision>87</cp:revision>
  <dc:subject/>
  <dc:title>Contaminación Marina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Custom</vt:lpwstr>
  </property>
  <property fmtid="{D5CDD505-2E9C-101B-9397-08002B2CF9AE}" pid="3" name="Slides">
    <vt:i4>12</vt:i4>
  </property>
</Properties>
</file>